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57" r:id="rId2"/>
    <p:sldId id="335" r:id="rId3"/>
    <p:sldId id="352" r:id="rId4"/>
    <p:sldId id="355" r:id="rId5"/>
    <p:sldId id="358" r:id="rId6"/>
    <p:sldId id="353" r:id="rId7"/>
    <p:sldId id="356" r:id="rId8"/>
    <p:sldId id="359" r:id="rId9"/>
    <p:sldId id="354" r:id="rId10"/>
    <p:sldId id="360" r:id="rId11"/>
    <p:sldId id="357" r:id="rId12"/>
    <p:sldId id="333" r:id="rId13"/>
    <p:sldId id="364" r:id="rId14"/>
    <p:sldId id="361" r:id="rId15"/>
    <p:sldId id="362" r:id="rId16"/>
    <p:sldId id="367" r:id="rId17"/>
    <p:sldId id="368" r:id="rId18"/>
    <p:sldId id="365" r:id="rId19"/>
    <p:sldId id="369" r:id="rId20"/>
    <p:sldId id="272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0428" autoAdjust="0"/>
  </p:normalViewPr>
  <p:slideViewPr>
    <p:cSldViewPr>
      <p:cViewPr>
        <p:scale>
          <a:sx n="70" d="100"/>
          <a:sy n="70" d="100"/>
        </p:scale>
        <p:origin x="-1733" y="-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3D439-503C-4948-B94D-DA3CEBEE720E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58766-EB90-4134-A76B-6DD114567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9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8000"/>
                <a:shade val="90000"/>
                <a:satMod val="160000"/>
                <a:lumMod val="28000"/>
                <a:lumOff val="72000"/>
                <a:alpha val="4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025">
            <a:off x="-98178" y="-752959"/>
            <a:ext cx="9088478" cy="537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10315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Практикум для отработки практических навыков первой помощи и психологической поддержки, решения кейсов, моделирования ситуаций</a:t>
            </a:r>
            <a:endParaRPr lang="ru-RU" sz="4000" b="1" kern="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465E9C">
                      <a:alpha val="6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1501" y="6269318"/>
            <a:ext cx="122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Урок </a:t>
            </a:r>
            <a:r>
              <a:rPr lang="ru-RU" i="1" dirty="0" smtClean="0"/>
              <a:t>15</a:t>
            </a:r>
            <a:endParaRPr lang="ru-RU" i="1" dirty="0"/>
          </a:p>
        </p:txBody>
      </p:sp>
      <p:pic>
        <p:nvPicPr>
          <p:cNvPr id="1026" name="Picture 2" descr="Иллюстрация концепции эпилепсии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9042" l="0" r="100000">
                        <a14:foregroundMark x1="10064" y1="88978" x2="50000" y2="81629"/>
                        <a14:foregroundMark x1="23482" y1="82907" x2="41853" y2="84984"/>
                        <a14:foregroundMark x1="73962" y1="86901" x2="83866" y2="86102"/>
                        <a14:foregroundMark x1="87061" y1="85623" x2="94089" y2="86581"/>
                        <a14:foregroundMark x1="49521" y1="51438" x2="65495" y2="78594"/>
                        <a14:foregroundMark x1="57987" y1="59265" x2="46805" y2="68530"/>
                        <a14:foregroundMark x1="36581" y1="72684" x2="48882" y2="68690"/>
                        <a14:backgroundMark x1="15335" y1="41534" x2="94249" y2="33706"/>
                        <a14:backgroundMark x1="37380" y1="61342" x2="16933" y2="75879"/>
                        <a14:backgroundMark x1="50799" y1="73482" x2="44888" y2="7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711024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77326" y="577307"/>
            <a:ext cx="6100563" cy="604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849" y="612844"/>
            <a:ext cx="4229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Сначала следует подойти к Максиму и оценить его состояние: спрашивать, где именно болит, и проверять, может ли он двигать рукой.</a:t>
            </a: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Обратить внимание на визуальные признаки: отек, деформация или изменение цвета.</a:t>
            </a: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вы подозреваете, что рука сломана, постарайтесь зафиксировать ее в максимальном покое. Сделайте шину из подручных материалов (например, палок, платков или газет).  </a:t>
            </a: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Оберните руку вверх, используя часть одежды или бинтов, если они есть, и зафиксируйте шину, чтобы рука оставалась неподвижной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3" b="100000" l="51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63" y="764704"/>
            <a:ext cx="4316490" cy="516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25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510" y="260648"/>
            <a:ext cx="8730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Необходимо сообщить о происшествии остальным членам группы и организовать доставку Максима к ближайшему медицинскому учреждению. 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вас есть сотовая связь, вызовите помощь. Если нет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кто-то из группы должен вернуться для поиска помощи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 вы ждете помощи, оставайтесь с Максимом. Постарайтесь его успокоить и поддерживать в комфортном положении, чтобы свести к минимуму дискомфорт.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91" y="3140968"/>
            <a:ext cx="5048250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53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2" name="Группа 16391"/>
          <p:cNvGrpSpPr/>
          <p:nvPr/>
        </p:nvGrpSpPr>
        <p:grpSpPr>
          <a:xfrm>
            <a:off x="1188496" y="729218"/>
            <a:ext cx="7114851" cy="5990562"/>
            <a:chOff x="1221078" y="591503"/>
            <a:chExt cx="7276792" cy="6149865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4952426" y="5712884"/>
              <a:ext cx="0" cy="986052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4872088" y="5015180"/>
              <a:ext cx="427185" cy="866363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692067" y="676794"/>
              <a:ext cx="9447" cy="4507606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4297623" y="778516"/>
              <a:ext cx="894158" cy="4213956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384" name="Прямая соединительная линия 16383"/>
            <p:cNvCxnSpPr/>
            <p:nvPr/>
          </p:nvCxnSpPr>
          <p:spPr>
            <a:xfrm>
              <a:off x="2901177" y="910110"/>
              <a:ext cx="9447" cy="4507606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1221078" y="591503"/>
              <a:ext cx="7276792" cy="6149865"/>
              <a:chOff x="1183640" y="591503"/>
              <a:chExt cx="6776720" cy="5674995"/>
            </a:xfrm>
          </p:grpSpPr>
          <p:sp>
            <p:nvSpPr>
              <p:cNvPr id="17" name="Image1"/>
              <p:cNvSpPr>
                <a:spLocks/>
              </p:cNvSpPr>
              <p:nvPr/>
            </p:nvSpPr>
            <p:spPr>
              <a:xfrm>
                <a:off x="1484630" y="705168"/>
                <a:ext cx="2662555" cy="5867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 dirty="0">
                    <a:effectLst/>
                    <a:latin typeface="Calibri"/>
                    <a:ea typeface="SimSun"/>
                    <a:cs typeface="Arial"/>
                  </a:rPr>
                  <a:t>Оценка обстановки и устранение угрожающих факторов</a:t>
                </a:r>
              </a:p>
            </p:txBody>
          </p:sp>
          <p:sp>
            <p:nvSpPr>
              <p:cNvPr id="18" name="Image1"/>
              <p:cNvSpPr>
                <a:spLocks/>
              </p:cNvSpPr>
              <p:nvPr/>
            </p:nvSpPr>
            <p:spPr>
              <a:xfrm>
                <a:off x="1447800" y="1568768"/>
                <a:ext cx="2600960" cy="5969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 </a:t>
                </a:r>
              </a:p>
            </p:txBody>
          </p:sp>
          <p:sp>
            <p:nvSpPr>
              <p:cNvPr id="19" name="Image1"/>
              <p:cNvSpPr>
                <a:spLocks/>
              </p:cNvSpPr>
              <p:nvPr/>
            </p:nvSpPr>
            <p:spPr>
              <a:xfrm>
                <a:off x="2044700" y="2380298"/>
                <a:ext cx="1283970" cy="3073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D6656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Сознания  нет</a:t>
                </a:r>
              </a:p>
            </p:txBody>
          </p:sp>
          <p:sp>
            <p:nvSpPr>
              <p:cNvPr id="20" name="Image1"/>
              <p:cNvSpPr>
                <a:spLocks/>
              </p:cNvSpPr>
              <p:nvPr/>
            </p:nvSpPr>
            <p:spPr>
              <a:xfrm>
                <a:off x="1183640" y="2843848"/>
                <a:ext cx="3055620" cy="76263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Восстановление проходимости дыхательных путей</a:t>
                </a: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и определение наличия дыхания</a:t>
                </a:r>
              </a:p>
            </p:txBody>
          </p:sp>
          <p:sp>
            <p:nvSpPr>
              <p:cNvPr id="21" name="Image1"/>
              <p:cNvSpPr>
                <a:spLocks/>
              </p:cNvSpPr>
              <p:nvPr/>
            </p:nvSpPr>
            <p:spPr>
              <a:xfrm>
                <a:off x="1223645" y="4275773"/>
                <a:ext cx="3231515" cy="75374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 </a:t>
                </a:r>
              </a:p>
            </p:txBody>
          </p:sp>
          <p:sp>
            <p:nvSpPr>
              <p:cNvPr id="22" name="Image1"/>
              <p:cNvSpPr>
                <a:spLocks/>
              </p:cNvSpPr>
              <p:nvPr/>
            </p:nvSpPr>
            <p:spPr>
              <a:xfrm>
                <a:off x="4519930" y="591503"/>
                <a:ext cx="3440430" cy="29400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200" dirty="0">
                    <a:effectLst/>
                    <a:latin typeface="Calibri"/>
                    <a:ea typeface="SimSun"/>
                    <a:cs typeface="Arial"/>
                  </a:rPr>
                  <a:t>Проведение сердечно-лёгочной реанимации</a:t>
                </a:r>
              </a:p>
            </p:txBody>
          </p:sp>
          <p:sp>
            <p:nvSpPr>
              <p:cNvPr id="23" name="Image1"/>
              <p:cNvSpPr>
                <a:spLocks/>
              </p:cNvSpPr>
              <p:nvPr/>
            </p:nvSpPr>
            <p:spPr>
              <a:xfrm>
                <a:off x="4981575" y="1116648"/>
                <a:ext cx="2611755" cy="53848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 </a:t>
                </a:r>
              </a:p>
            </p:txBody>
          </p:sp>
          <p:sp>
            <p:nvSpPr>
              <p:cNvPr id="24" name="Image1"/>
              <p:cNvSpPr>
                <a:spLocks/>
              </p:cNvSpPr>
              <p:nvPr/>
            </p:nvSpPr>
            <p:spPr>
              <a:xfrm>
                <a:off x="4826000" y="1896428"/>
                <a:ext cx="2957195" cy="7747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Обзорный осмотр пострадавшего</a:t>
                </a: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и временная остановка наружного кровотечения</a:t>
                </a:r>
              </a:p>
            </p:txBody>
          </p:sp>
          <p:sp>
            <p:nvSpPr>
              <p:cNvPr id="25" name="Image1"/>
              <p:cNvSpPr>
                <a:spLocks/>
              </p:cNvSpPr>
              <p:nvPr/>
            </p:nvSpPr>
            <p:spPr>
              <a:xfrm>
                <a:off x="4979670" y="2801938"/>
                <a:ext cx="2791460" cy="140906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 </a:t>
                </a:r>
              </a:p>
            </p:txBody>
          </p:sp>
          <p:sp>
            <p:nvSpPr>
              <p:cNvPr id="26" name="Image1"/>
              <p:cNvSpPr>
                <a:spLocks/>
              </p:cNvSpPr>
              <p:nvPr/>
            </p:nvSpPr>
            <p:spPr>
              <a:xfrm>
                <a:off x="4926965" y="4365308"/>
                <a:ext cx="2973070" cy="61658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Придание пострадавшему оптимального положения тела</a:t>
                </a:r>
              </a:p>
            </p:txBody>
          </p:sp>
          <p:sp>
            <p:nvSpPr>
              <p:cNvPr id="27" name="Image1"/>
              <p:cNvSpPr>
                <a:spLocks/>
              </p:cNvSpPr>
              <p:nvPr/>
            </p:nvSpPr>
            <p:spPr>
              <a:xfrm>
                <a:off x="1699260" y="5258118"/>
                <a:ext cx="5879465" cy="42989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Контроль состояния пострадавшего, оказание психологической поддержки</a:t>
                </a:r>
              </a:p>
            </p:txBody>
          </p:sp>
          <p:sp>
            <p:nvSpPr>
              <p:cNvPr id="28" name="Image1"/>
              <p:cNvSpPr>
                <a:spLocks/>
              </p:cNvSpPr>
              <p:nvPr/>
            </p:nvSpPr>
            <p:spPr>
              <a:xfrm>
                <a:off x="1422400" y="5849303"/>
                <a:ext cx="6322695" cy="41719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 </a:t>
                </a:r>
              </a:p>
            </p:txBody>
          </p:sp>
          <p:sp>
            <p:nvSpPr>
              <p:cNvPr id="29" name="Image1"/>
              <p:cNvSpPr>
                <a:spLocks/>
              </p:cNvSpPr>
              <p:nvPr/>
            </p:nvSpPr>
            <p:spPr>
              <a:xfrm>
                <a:off x="2090420" y="3818573"/>
                <a:ext cx="1283970" cy="3073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9050" cap="flat" cmpd="sng">
                <a:solidFill>
                  <a:srgbClr val="D6656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400">
                    <a:effectLst/>
                    <a:latin typeface="Calibri"/>
                    <a:ea typeface="SimSun"/>
                    <a:cs typeface="Arial"/>
                  </a:rPr>
                  <a:t>Дыхания нет</a:t>
                </a:r>
              </a:p>
            </p:txBody>
          </p:sp>
        </p:grpSp>
      </p:grpSp>
      <p:sp>
        <p:nvSpPr>
          <p:cNvPr id="30" name="Image1"/>
          <p:cNvSpPr>
            <a:spLocks/>
          </p:cNvSpPr>
          <p:nvPr/>
        </p:nvSpPr>
        <p:spPr>
          <a:xfrm>
            <a:off x="1188497" y="-26807"/>
            <a:ext cx="7485826" cy="817245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ffectLst/>
                <a:latin typeface="Calibri"/>
                <a:ea typeface="SimSun"/>
                <a:cs typeface="Arial"/>
              </a:rPr>
              <a:t>Допиши универсальный алгоритм оказания первой </a:t>
            </a:r>
            <a:r>
              <a:rPr lang="ru-RU" sz="2000" b="1" i="1" dirty="0" smtClean="0">
                <a:effectLst/>
                <a:latin typeface="Calibri"/>
                <a:ea typeface="SimSun"/>
                <a:cs typeface="Arial"/>
              </a:rPr>
              <a:t>помощи</a:t>
            </a:r>
            <a:r>
              <a:rPr lang="ru-RU" sz="1600" dirty="0">
                <a:effectLst/>
                <a:latin typeface="Calibri"/>
                <a:ea typeface="SimSun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3889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Прямая соединительная линия 42"/>
          <p:cNvCxnSpPr/>
          <p:nvPr/>
        </p:nvCxnSpPr>
        <p:spPr>
          <a:xfrm>
            <a:off x="4778432" y="5627532"/>
            <a:ext cx="0" cy="1047185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4693368" y="4886573"/>
            <a:ext cx="452314" cy="920075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620409" y="279219"/>
            <a:ext cx="10003" cy="4787065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4085109" y="387248"/>
            <a:ext cx="946758" cy="447521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384" name="Прямая соединительная линия 16383"/>
          <p:cNvCxnSpPr/>
          <p:nvPr/>
        </p:nvCxnSpPr>
        <p:spPr>
          <a:xfrm>
            <a:off x="2606516" y="527000"/>
            <a:ext cx="10003" cy="4787065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Image1"/>
          <p:cNvSpPr>
            <a:spLocks/>
          </p:cNvSpPr>
          <p:nvPr/>
        </p:nvSpPr>
        <p:spPr>
          <a:xfrm>
            <a:off x="1169797" y="319453"/>
            <a:ext cx="3027217" cy="67525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Оценка обстановки и устранение угрожающих факторов</a:t>
            </a:r>
          </a:p>
        </p:txBody>
      </p:sp>
      <p:sp>
        <p:nvSpPr>
          <p:cNvPr id="18" name="Image1"/>
          <p:cNvSpPr>
            <a:spLocks/>
          </p:cNvSpPr>
          <p:nvPr/>
        </p:nvSpPr>
        <p:spPr>
          <a:xfrm>
            <a:off x="1127924" y="1313337"/>
            <a:ext cx="2957186" cy="686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/>
              <a:t>Определение наличия сознания </a:t>
            </a:r>
            <a:r>
              <a:rPr lang="ru-RU" sz="1400" dirty="0" smtClean="0"/>
              <a:t>у пострадавшего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19" name="Image1"/>
          <p:cNvSpPr>
            <a:spLocks/>
          </p:cNvSpPr>
          <p:nvPr/>
        </p:nvSpPr>
        <p:spPr>
          <a:xfrm>
            <a:off x="1806574" y="2247298"/>
            <a:ext cx="1459822" cy="3537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6656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Сознания  нет</a:t>
            </a:r>
          </a:p>
        </p:txBody>
      </p:sp>
      <p:sp>
        <p:nvSpPr>
          <p:cNvPr id="20" name="Image1"/>
          <p:cNvSpPr>
            <a:spLocks/>
          </p:cNvSpPr>
          <p:nvPr/>
        </p:nvSpPr>
        <p:spPr>
          <a:xfrm>
            <a:off x="827584" y="2780780"/>
            <a:ext cx="3474116" cy="8776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Восстановление проходимости дыхательных путей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и определение наличия дыхания</a:t>
            </a:r>
          </a:p>
        </p:txBody>
      </p:sp>
      <p:sp>
        <p:nvSpPr>
          <p:cNvPr id="21" name="Image1"/>
          <p:cNvSpPr>
            <a:spLocks/>
          </p:cNvSpPr>
          <p:nvPr/>
        </p:nvSpPr>
        <p:spPr>
          <a:xfrm>
            <a:off x="873068" y="4428729"/>
            <a:ext cx="3674102" cy="86745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r>
              <a:rPr lang="ru-RU" sz="1400" dirty="0"/>
              <a:t>Вызов скорой медицинской помощи</a:t>
            </a:r>
          </a:p>
          <a:p>
            <a:r>
              <a:rPr lang="ru-RU" sz="1400" dirty="0"/>
              <a:t>(+112» — по мобильному телефону,</a:t>
            </a:r>
          </a:p>
          <a:p>
            <a:pPr algn="ctr"/>
            <a:r>
              <a:rPr lang="ru-RU" sz="1400" dirty="0"/>
              <a:t>«103» — по стационарному телефону)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2" name="Image1"/>
          <p:cNvSpPr>
            <a:spLocks/>
          </p:cNvSpPr>
          <p:nvPr/>
        </p:nvSpPr>
        <p:spPr>
          <a:xfrm>
            <a:off x="4620810" y="188640"/>
            <a:ext cx="3911630" cy="3383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effectLst/>
                <a:latin typeface="Calibri"/>
                <a:ea typeface="SimSun"/>
                <a:cs typeface="Arial"/>
              </a:rPr>
              <a:t>Проведение сердечно-лёгочной реанимации</a:t>
            </a:r>
          </a:p>
        </p:txBody>
      </p:sp>
      <p:sp>
        <p:nvSpPr>
          <p:cNvPr id="23" name="Image1"/>
          <p:cNvSpPr>
            <a:spLocks/>
          </p:cNvSpPr>
          <p:nvPr/>
        </p:nvSpPr>
        <p:spPr>
          <a:xfrm>
            <a:off x="5145683" y="793010"/>
            <a:ext cx="2969460" cy="6197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r>
              <a:rPr lang="ru-RU" sz="1400" dirty="0"/>
              <a:t>Поддержание проходимости</a:t>
            </a:r>
          </a:p>
          <a:p>
            <a:pPr algn="ctr"/>
            <a:r>
              <a:rPr lang="ru-RU" sz="1400" dirty="0"/>
              <a:t>дыхательных путей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4" name="Image1"/>
          <p:cNvSpPr>
            <a:spLocks/>
          </p:cNvSpPr>
          <p:nvPr/>
        </p:nvSpPr>
        <p:spPr>
          <a:xfrm>
            <a:off x="4968800" y="1690429"/>
            <a:ext cx="3362211" cy="8915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Обзорный осмотр пострадавшего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и временная остановка наружного кровотечения</a:t>
            </a:r>
          </a:p>
        </p:txBody>
      </p:sp>
      <p:sp>
        <p:nvSpPr>
          <p:cNvPr id="25" name="Image1"/>
          <p:cNvSpPr>
            <a:spLocks/>
          </p:cNvSpPr>
          <p:nvPr/>
        </p:nvSpPr>
        <p:spPr>
          <a:xfrm>
            <a:off x="5103082" y="2732547"/>
            <a:ext cx="3360770" cy="1621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/>
              <a:t>Подробный осмотр на предмет травм </a:t>
            </a:r>
            <a:r>
              <a:rPr lang="ru-RU" sz="1400" dirty="0" smtClean="0"/>
              <a:t>и других </a:t>
            </a:r>
            <a:r>
              <a:rPr lang="ru-RU" sz="1400" dirty="0"/>
              <a:t>состояний вызов </a:t>
            </a:r>
            <a:r>
              <a:rPr lang="ru-RU" sz="1400" dirty="0" smtClean="0"/>
              <a:t>скорой медицинской </a:t>
            </a:r>
            <a:r>
              <a:rPr lang="ru-RU" sz="1400" dirty="0"/>
              <a:t>помощи (если она не </a:t>
            </a:r>
            <a:r>
              <a:rPr lang="ru-RU" sz="1400" dirty="0" smtClean="0"/>
              <a:t>была вызвана </a:t>
            </a:r>
            <a:r>
              <a:rPr lang="ru-RU" sz="1400" dirty="0"/>
              <a:t>ранее), выполнение </a:t>
            </a:r>
            <a:r>
              <a:rPr lang="ru-RU" sz="1400" dirty="0" smtClean="0"/>
              <a:t>необходимых мероприятий </a:t>
            </a:r>
            <a:r>
              <a:rPr lang="ru-RU" sz="1400" dirty="0"/>
              <a:t>первой помощи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6" name="Image1"/>
          <p:cNvSpPr>
            <a:spLocks/>
          </p:cNvSpPr>
          <p:nvPr/>
        </p:nvSpPr>
        <p:spPr>
          <a:xfrm>
            <a:off x="5083593" y="4531771"/>
            <a:ext cx="3380260" cy="7096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Придание пострадавшему оптимального положения тела</a:t>
            </a:r>
          </a:p>
        </p:txBody>
      </p:sp>
      <p:sp>
        <p:nvSpPr>
          <p:cNvPr id="27" name="Image1"/>
          <p:cNvSpPr>
            <a:spLocks/>
          </p:cNvSpPr>
          <p:nvPr/>
        </p:nvSpPr>
        <p:spPr>
          <a:xfrm>
            <a:off x="1413823" y="5559273"/>
            <a:ext cx="6684714" cy="494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Calibri"/>
                <a:ea typeface="SimSun"/>
                <a:cs typeface="Arial"/>
              </a:rPr>
              <a:t>Контроль состояния пострадавшего, оказание психологической поддержки</a:t>
            </a:r>
          </a:p>
        </p:txBody>
      </p:sp>
      <p:sp>
        <p:nvSpPr>
          <p:cNvPr id="28" name="Image1"/>
          <p:cNvSpPr>
            <a:spLocks/>
          </p:cNvSpPr>
          <p:nvPr/>
        </p:nvSpPr>
        <p:spPr>
          <a:xfrm>
            <a:off x="1099044" y="6239646"/>
            <a:ext cx="7188648" cy="4801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/>
              <a:t>Передача пострадавшего бригаде </a:t>
            </a:r>
            <a:r>
              <a:rPr lang="ru-RU" sz="1400" dirty="0" smtClean="0"/>
              <a:t>скорой медицинской </a:t>
            </a:r>
            <a:r>
              <a:rPr lang="ru-RU" sz="1400" dirty="0"/>
              <a:t>помощи</a:t>
            </a:r>
          </a:p>
          <a:p>
            <a:pPr algn="ctr"/>
            <a:r>
              <a:rPr lang="ru-RU" sz="1400" dirty="0"/>
              <a:t>(осуществляется при прибытии бригады</a:t>
            </a:r>
            <a:r>
              <a:rPr lang="ru-RU" sz="1400" dirty="0" smtClean="0"/>
              <a:t>), другим </a:t>
            </a:r>
            <a:r>
              <a:rPr lang="ru-RU" sz="1400" dirty="0"/>
              <a:t>специальным службам</a:t>
            </a:r>
            <a:endParaRPr lang="ru-RU" sz="14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29" name="Image1"/>
          <p:cNvSpPr>
            <a:spLocks/>
          </p:cNvSpPr>
          <p:nvPr/>
        </p:nvSpPr>
        <p:spPr>
          <a:xfrm>
            <a:off x="1858556" y="3902554"/>
            <a:ext cx="1459822" cy="3537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6656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Calibri"/>
                <a:ea typeface="SimSun"/>
                <a:cs typeface="Arial"/>
              </a:rPr>
              <a:t>Дыхания </a:t>
            </a:r>
            <a:r>
              <a:rPr lang="ru-RU" sz="1400" dirty="0">
                <a:effectLst/>
                <a:latin typeface="Calibri"/>
                <a:ea typeface="SimSun"/>
                <a:cs typeface="Arial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389922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510" y="140357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6416" y="1171405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6966" y="4343941"/>
            <a:ext cx="2447845" cy="16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01824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случае происшествия с пострадавшим необходимо незамедлительно оценить обстановку и устранить все угрожающие факторы. Это поможет обеспечить безопасность как пострадавшего, так и оказывающего помощь.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156696"/>
            <a:ext cx="32552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Первым шагом является определение наличия сознания у пострадавшего. Для этого нужно аккуратно покачать его за плечо и громко спросить, всё ли с ним в порядке. Если пострадавший не реагирует и не приходит в сознание, это сигнализирует о серьезной проблеме, требующей немедленных действий.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04752" y="3764152"/>
            <a:ext cx="4334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таком случае необходимо восстановить проходимость дыхательных путей. Для этого аккуратно наклоните голову пострадавшего назад, чтобы открыть дыхательные пути. Затем проверьте наличие дыхания, наблюдая за движениями грудной клетки и прислушиваясь к дыханию. Если дыхания нет, необходимо переходить к следующему шагу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05" y="156696"/>
            <a:ext cx="7857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57373" y="1091845"/>
            <a:ext cx="9841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2</a:t>
            </a:r>
            <a:endParaRPr lang="ru-R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933055"/>
            <a:ext cx="115212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3</a:t>
            </a:r>
            <a:endParaRPr lang="ru-RU" sz="13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628117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51520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886064" y="6626474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2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9886" y="1629137"/>
            <a:ext cx="5560289" cy="55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367" y="40050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Обязательно сообщите оператору о состоянии пострадавшего и предоставьте как можно больше информации о произошедшем, чтобы специалисты могли подготовиться к экстренной помощи. Ваши действия могут оказаться решающими, и важно действовать быстро и решительно.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1" b="100000" l="0" r="100000">
                        <a14:backgroundMark x1="92297" y1="5946" x2="96081" y2="41081"/>
                        <a14:backgroundMark x1="62568" y1="2432" x2="28514" y2="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60" y="1893370"/>
            <a:ext cx="4979640" cy="49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980" y="1476205"/>
            <a:ext cx="2609449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405099">
            <a:off x="1187624" y="1510355"/>
            <a:ext cx="149442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4</a:t>
            </a:r>
            <a:endParaRPr lang="ru-RU" sz="13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61344"/>
            <a:ext cx="6551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забывайте, что в ситуации отсутствия дыхания крайне важно вызвать скорую медицинскую помощь. Сделать это можно, позвонив по номеру «112» с мобильного телефона или «103» со стационарного телефона.</a:t>
            </a:r>
          </a:p>
        </p:txBody>
      </p:sp>
    </p:spTree>
    <p:extLst>
      <p:ext uri="{BB962C8B-B14F-4D97-AF65-F5344CB8AC3E}">
        <p14:creationId xmlns:p14="http://schemas.microsoft.com/office/powerpoint/2010/main" val="17096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510" y="140357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6416" y="1171405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6966" y="4343941"/>
            <a:ext cx="2447845" cy="16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564" y="156696"/>
            <a:ext cx="3384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возникновении критической ситуации, когда пострадавший не дышит и у него нет признаков жизни, необходимо незамедлительно провести сердечно-лёгочную реанимацию (СЛР). Первым шагом в этом процессе является поддержание проходимости дыхательных путей, что можно сделать, аккуратно приподняв подбородок и наклонив голову пострадавшего назад.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9639" y="355923"/>
            <a:ext cx="32552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После этого следует провести обзорный осмотр, чтобы выявить возможные опасные состояния, включая временную остановку наружного кровотечения. Если вы заметили кровотечение, его нужно остановить, наложив жгут или притиснув повязку к ране.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4752" y="3764152"/>
            <a:ext cx="4334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Далее проведите более подробный осмотр на предмет травм и других состояний пострадавшего, обращая внимание на его общее состояние и наличие возможных травм. В случае, если скорая медицинская помощь еще не была вызвана, это необходимо сделать, сообщив о состоянии пострадавшего и о ваших действиях.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05" y="156696"/>
            <a:ext cx="7857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5</a:t>
            </a:r>
            <a:endParaRPr lang="ru-RU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7373" y="1091845"/>
            <a:ext cx="9841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6</a:t>
            </a:r>
            <a:endParaRPr lang="ru-R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933055"/>
            <a:ext cx="115212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7</a:t>
            </a:r>
            <a:endParaRPr lang="ru-RU" sz="13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628117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51520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886064" y="6626474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08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5510" y="140357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6416" y="1171405"/>
            <a:ext cx="1546021" cy="1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0312" y="494712"/>
            <a:ext cx="2735874" cy="903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564" y="156696"/>
            <a:ext cx="33843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Важно также придать пострадавшему оптимальное положение тела — обычно это положение на боку, что поможет избежать аспирации и улучшить дыхание, если оно восстанавливается. В процессе ожидания приезда скорой помощи необходимо контролировать состояние пострадавшего и оказывать ему психологическую поддержку, чтобы уменьшить страх и тревогу.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0506" y="99690"/>
            <a:ext cx="28083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Когда бригада скорой медицинской помощи прибывает на место, аккуратно передайте пострадавшего медицинским работникам, сообщив им о всех предпринятых вами мерах, о состоянии пострадавшего и его потенциальных травмах.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771" y="3840722"/>
            <a:ext cx="6336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Ваша помощь может оказаться решающей в оказании первой помощи и спасении жизни человека.</a:t>
            </a:r>
            <a:endParaRPr lang="ru-RU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05" y="156696"/>
            <a:ext cx="7857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8</a:t>
            </a:r>
            <a:endParaRPr lang="ru-RU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7373" y="1091845"/>
            <a:ext cx="9841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9</a:t>
            </a:r>
            <a:endParaRPr lang="ru-R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628116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51520" y="3573016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886064" y="6626474"/>
            <a:ext cx="31130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0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1"/>
          <p:cNvSpPr>
            <a:spLocks/>
          </p:cNvSpPr>
          <p:nvPr/>
        </p:nvSpPr>
        <p:spPr>
          <a:xfrm>
            <a:off x="1543684" y="116632"/>
            <a:ext cx="6115050" cy="817245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effectLst/>
                <a:latin typeface="Calibri"/>
                <a:ea typeface="SimSun"/>
                <a:cs typeface="Arial"/>
              </a:rPr>
              <a:t>Прочитайте </a:t>
            </a:r>
            <a:r>
              <a:rPr lang="ru-RU" sz="2000" b="1" i="1" dirty="0">
                <a:effectLst/>
                <a:latin typeface="Calibri"/>
                <a:ea typeface="SimSun"/>
                <a:cs typeface="Arial"/>
              </a:rPr>
              <a:t>про сердечно-лёгочную реанимацию. </a:t>
            </a:r>
            <a:r>
              <a:rPr lang="en-US" sz="2000" b="1" i="1" dirty="0" err="1" smtClean="0">
                <a:effectLst/>
                <a:latin typeface="Calibri"/>
                <a:ea typeface="SimSun"/>
                <a:cs typeface="Arial"/>
              </a:rPr>
              <a:t>Вставь</a:t>
            </a:r>
            <a:r>
              <a:rPr lang="ru-RU" sz="2000" b="1" i="1" dirty="0" smtClean="0">
                <a:effectLst/>
                <a:latin typeface="Calibri"/>
                <a:ea typeface="SimSun"/>
                <a:cs typeface="Arial"/>
              </a:rPr>
              <a:t>те</a:t>
            </a:r>
            <a:r>
              <a:rPr lang="en-US" sz="2000" b="1" i="1" dirty="0" smtClean="0">
                <a:effectLst/>
                <a:latin typeface="Calibri"/>
                <a:ea typeface="SimSun"/>
                <a:cs typeface="Arial"/>
              </a:rPr>
              <a:t> </a:t>
            </a:r>
            <a:r>
              <a:rPr lang="en-US" sz="2000" b="1" i="1" dirty="0" err="1">
                <a:effectLst/>
                <a:latin typeface="Calibri"/>
                <a:ea typeface="SimSun"/>
                <a:cs typeface="Arial"/>
              </a:rPr>
              <a:t>пропущенные</a:t>
            </a:r>
            <a:r>
              <a:rPr lang="en-US" sz="2000" b="1" i="1" dirty="0">
                <a:effectLst/>
                <a:latin typeface="Calibri"/>
                <a:ea typeface="SimSun"/>
                <a:cs typeface="Arial"/>
              </a:rPr>
              <a:t> </a:t>
            </a:r>
            <a:r>
              <a:rPr lang="en-US" sz="2000" b="1" i="1" dirty="0" err="1">
                <a:effectLst/>
                <a:latin typeface="Calibri"/>
                <a:ea typeface="SimSun"/>
                <a:cs typeface="Arial"/>
              </a:rPr>
              <a:t>слова</a:t>
            </a:r>
            <a:r>
              <a:rPr lang="en-US" sz="2000" b="1" i="1" dirty="0">
                <a:effectLst/>
                <a:latin typeface="Calibri"/>
                <a:ea typeface="SimSun"/>
                <a:cs typeface="Arial"/>
              </a:rPr>
              <a:t>.</a:t>
            </a:r>
            <a:endParaRPr lang="ru-RU" sz="1600" dirty="0">
              <a:effectLst/>
              <a:latin typeface="Calibri"/>
              <a:ea typeface="SimSun"/>
              <a:cs typeface="Arial"/>
            </a:endParaRPr>
          </a:p>
        </p:txBody>
      </p:sp>
      <p:sp>
        <p:nvSpPr>
          <p:cNvPr id="3" name="Image1"/>
          <p:cNvSpPr>
            <a:spLocks/>
          </p:cNvSpPr>
          <p:nvPr/>
        </p:nvSpPr>
        <p:spPr>
          <a:xfrm>
            <a:off x="143508" y="1221821"/>
            <a:ext cx="8856984" cy="471652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66565"/>
            </a:solidFill>
            <a:prstDash val="dash"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/>
                <a:ea typeface="SimSun"/>
                <a:cs typeface="Arial"/>
              </a:rPr>
              <a:t>Сердечно-лёгочная реанимация заключается в чередовании _______ надавливаний на грудную клетку и ___________ вдохов искусственного дыхания. Для проведения сердечно-лёгочной реанимации пострадавший должен находиться на _______________ ровной поверхности (на полу). Основание одной вашей ладони ставится на середину грудной клетки пострадавшего, вторая рука кладётся _____________, пальцы берутся в «___________». Дальше производится _________  надавливаний на грудную клетку пострадавшего строго перпендикулярно грудной клетке, на глубину _______ см с частотой ____________ раз в минуту. После _______ надавливаний необходимо открыть дыхательные пути пострадавшего, зажать пальцами его нос и сделать два искусственных вдоха с паузой около _______  с. После этого сразу приступить к надавливаниям на грудную клетку и чередовать надавливания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>
                <a:effectLst/>
                <a:latin typeface="Calibri"/>
                <a:ea typeface="SimSun"/>
                <a:cs typeface="Arial"/>
              </a:rPr>
              <a:t>и вдохи в соотношении _</a:t>
            </a:r>
            <a:r>
              <a:rPr lang="en-US">
                <a:effectLst/>
                <a:latin typeface="Calibri"/>
                <a:ea typeface="SimSun"/>
                <a:cs typeface="Arial"/>
              </a:rPr>
              <a:t>_________ .</a:t>
            </a:r>
            <a:endParaRPr lang="ru-RU"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71" y="4581128"/>
            <a:ext cx="2981326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69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1"/>
          <p:cNvSpPr>
            <a:spLocks/>
          </p:cNvSpPr>
          <p:nvPr/>
        </p:nvSpPr>
        <p:spPr>
          <a:xfrm>
            <a:off x="152703" y="260648"/>
            <a:ext cx="6075481" cy="6300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66565"/>
            </a:solidFill>
            <a:prstDash val="dash"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/>
                <a:ea typeface="SimSun"/>
                <a:cs typeface="Arial"/>
              </a:rPr>
              <a:t>Сердечно-лёгочная реанимация заключается в чередовании З0 надавливаний на грудную клетку и двух вдохов искусственного дыхания. Для проведения сердечно-лёгочной реанимации пострадавший должен находиться на твёрдой ровной поверхности (на полу). Основание одной вашей ладони ставится на середину грудной клетки пострадавшего, вторая рука кладётся сверху, пальцы берутся в «замок». Дальше производится З0 надавливаний на грудную клетку пострадавшего строго перпендикулярно грудной клетке, на глубину 5—6 см с частотой 100—120 раз в минуту. После З0 надавливаний необходимо открыть дыхательные пути пострадавшего, зажать пальцами его нос и сделать два </a:t>
            </a:r>
            <a:r>
              <a:rPr lang="ru-RU" dirty="0" smtClean="0">
                <a:latin typeface="Calibri"/>
                <a:ea typeface="SimSun"/>
                <a:cs typeface="Arial"/>
              </a:rPr>
              <a:t>искусственных </a:t>
            </a:r>
            <a:r>
              <a:rPr lang="ru-RU" dirty="0">
                <a:latin typeface="Calibri"/>
                <a:ea typeface="SimSun"/>
                <a:cs typeface="Arial"/>
              </a:rPr>
              <a:t>вдоха с паузой около 1 с. После этого сразу приступить к надавливаниям на грудную клетку и чередовать надавливания и вдохи в соотношении 30:2</a:t>
            </a:r>
            <a:r>
              <a:rPr lang="ru-RU" dirty="0" smtClean="0">
                <a:latin typeface="Calibri"/>
                <a:ea typeface="SimSun"/>
                <a:cs typeface="Arial"/>
              </a:rPr>
              <a:t>.</a:t>
            </a:r>
            <a:endParaRPr lang="ru-RU" dirty="0">
              <a:latin typeface="Calibri"/>
              <a:ea typeface="SimSun"/>
              <a:cs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335">
            <a:off x="5106752" y="1023383"/>
            <a:ext cx="4820394" cy="482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40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656" y="620688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Первая помощь — это не только набор действий, которые мы можем предпринять в экстренной ситуации, но и проявление заботы и ответственности за здоровье окружающих.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протяжении нашего занятия мы рассмотрим основные принципы первой помощи, научимся распознавать различные ситуации, требующие немедленного вмешательства, и отработаем практические навыки, которые помогут вам уверенно действовать в критических моментах. Мы обсудим, как правильно оценить состояние пострадавшего, какие действия предпринять в случае травм, потери сознания или других неотложных состояний.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68" y="968540"/>
            <a:ext cx="3531582" cy="269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43" y="3624133"/>
            <a:ext cx="3536044" cy="23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63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048586"/>
          <p:cNvSpPr txBox="1"/>
          <p:nvPr/>
        </p:nvSpPr>
        <p:spPr>
          <a:xfrm rot="21600000">
            <a:off x="526530" y="1524431"/>
            <a:ext cx="7564582" cy="9925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466F8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i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 СЕБЯ</a:t>
            </a:r>
            <a:endParaRPr lang="ru-RU" sz="5400" i="1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5-конечная звезда 1"/>
          <p:cNvSpPr/>
          <p:nvPr/>
        </p:nvSpPr>
        <p:spPr>
          <a:xfrm>
            <a:off x="124721" y="2598674"/>
            <a:ext cx="1634821" cy="1336017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5-конечная звезда 5"/>
          <p:cNvSpPr/>
          <p:nvPr/>
        </p:nvSpPr>
        <p:spPr>
          <a:xfrm>
            <a:off x="7384501" y="2598674"/>
            <a:ext cx="1634821" cy="1336017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5-конечная звезда 6"/>
          <p:cNvSpPr/>
          <p:nvPr/>
        </p:nvSpPr>
        <p:spPr>
          <a:xfrm>
            <a:off x="5569556" y="2627437"/>
            <a:ext cx="1634821" cy="13360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-конечная звезда 7"/>
          <p:cNvSpPr/>
          <p:nvPr/>
        </p:nvSpPr>
        <p:spPr>
          <a:xfrm>
            <a:off x="3754611" y="2627437"/>
            <a:ext cx="1634821" cy="1336017"/>
          </a:xfrm>
          <a:prstGeom prst="star5">
            <a:avLst/>
          </a:prstGeom>
          <a:solidFill>
            <a:srgbClr val="E69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5-конечная звезда 8"/>
          <p:cNvSpPr/>
          <p:nvPr/>
        </p:nvSpPr>
        <p:spPr>
          <a:xfrm>
            <a:off x="1939666" y="2598674"/>
            <a:ext cx="1634821" cy="13360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381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90" y="5792336"/>
            <a:ext cx="992412" cy="112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4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562" y="188640"/>
            <a:ext cx="67008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i="1" u="sng" dirty="0" smtClean="0">
                <a:solidFill>
                  <a:srgbClr val="CCDDE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ДОМАШНЯЯ РАБОТА</a:t>
            </a:r>
            <a:endParaRPr lang="ru-RU" sz="5400" i="1" u="sng" dirty="0">
              <a:solidFill>
                <a:srgbClr val="CCDDEA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7252" y="1340767"/>
            <a:ext cx="4664535" cy="5193987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Сложные случаи оказания первой помощи</a:t>
            </a:r>
          </a:p>
          <a:p>
            <a:endParaRPr lang="ru-RU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Опишите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действия, которые вы предприняли бы в следующих ситуациях. Убедитесь, что вы учитываете все аспекты оказания первой помощи:</a:t>
            </a:r>
          </a:p>
          <a:p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 1: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Человек потерял сознание на улице. Он не реагирует на внешние раздражители. </a:t>
            </a:r>
            <a:endParaRPr lang="ru-RU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Пострадавший получил глубокую ножевую рану в область живота. Каковы ваши действия до прибытия скорой помощи?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 3: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Дети играют на детской площадке, один из них поскользнулся и получил конец деревянного пала в грудь. Какие шаги вы предпримите?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88" y="1682001"/>
            <a:ext cx="4142070" cy="41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6150902"/>
            <a:ext cx="676462" cy="7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7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8444" y="982547"/>
            <a:ext cx="5560289" cy="55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0"/>
          <p:cNvSpPr/>
          <p:nvPr/>
        </p:nvSpPr>
        <p:spPr>
          <a:xfrm>
            <a:off x="2421396" y="20351"/>
            <a:ext cx="4301207" cy="936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4400" b="1" i="1" dirty="0" smtClean="0">
                <a:solidFill>
                  <a:srgbClr val="152D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Решите задачу</a:t>
            </a:r>
            <a:endParaRPr lang="en-US" sz="4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mage1"/>
          <p:cNvSpPr>
            <a:spLocks/>
          </p:cNvSpPr>
          <p:nvPr/>
        </p:nvSpPr>
        <p:spPr>
          <a:xfrm>
            <a:off x="179512" y="1412776"/>
            <a:ext cx="5040560" cy="45365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Calibri"/>
                <a:ea typeface="SimSun"/>
                <a:cs typeface="Arial"/>
              </a:rPr>
              <a:t>В классе, во время урока физкультуры, ученик по имени Сергей случайно упал и сильно поцарапал руку о металлический объект на спортивной площадке. После падения он заметил, что его рука сильно кровоточит и на поверхности образовалась открытая рана. Сергей испугался и не знает, что делать.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48" l="2222" r="90000">
                        <a14:foregroundMark x1="22500" y1="62037" x2="12500" y2="67407"/>
                        <a14:foregroundMark x1="68056" y1="90741" x2="65000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7907"/>
            <a:ext cx="3779912" cy="566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80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2365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Сергей должен обратиться к учителю физкультуры или к любому взрослому в школе. Важно объяснить, что у него возникла травма и требуется медицинская помощь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Взрослый (учитель или медсестра) должен: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Оценить степень травмы (размер, степень кровоточивости).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рана большая и сильно кровоточит, необходимо вызвать скорую помощь.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рана незначительная, попросить Сергея прижать рану чистой тканью или бинтом, чтобы остановить кровотечение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61" y="3212976"/>
            <a:ext cx="5264478" cy="350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1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36712"/>
            <a:ext cx="4608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После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остановки кровотечения (при необходимости):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Обработать рану антисептиком.</a:t>
            </a:r>
          </a:p>
          <a:p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Наложить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стерильную повязку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Обращение к врачу: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случае глубокой раны или видимых признаков инфекции (покраснение, гной) необходимо обратиться к врачу.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потребуется наложение швов или дополнительная обработка.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6191"/>
            <a:ext cx="3429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7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2411760" y="0"/>
            <a:ext cx="4536503" cy="936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4400" b="1" i="1" dirty="0" smtClean="0">
                <a:solidFill>
                  <a:srgbClr val="152D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Решите задачу</a:t>
            </a:r>
            <a:endParaRPr lang="en-US" sz="4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mage1"/>
          <p:cNvSpPr>
            <a:spLocks/>
          </p:cNvSpPr>
          <p:nvPr/>
        </p:nvSpPr>
        <p:spPr>
          <a:xfrm>
            <a:off x="287524" y="1003244"/>
            <a:ext cx="8568952" cy="23762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66565"/>
            </a:solidFill>
            <a:prstDash val="solid"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Calibri"/>
                <a:ea typeface="SimSun"/>
                <a:cs typeface="Arial"/>
              </a:rPr>
              <a:t>         На детском празднике 6-летний мальчик по имени Антон начал играть с друзьями и попытался попробовать небольшую пластиковую игрушку. В процессе он случайно вдохнул её, и игрушка застряла в его горле. Антон начал задыхаться, у него появились сильные признаки удушья: он стал кашлять, стараясь избавиться от инородного тела, его лицо покраснело, а затем посинело.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83" y="3573016"/>
            <a:ext cx="4615180" cy="3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2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7836" y="1475085"/>
            <a:ext cx="5560289" cy="55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691" y="78054"/>
            <a:ext cx="8950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Сразу же обратиться за помощью к другим взрослым. Если есть возможность, позвонить в скорую помощь, предоставив информацию о том, что произошло. При полном нарушении проходимости верхних дыхательных путей необходимо немедленно предпринять меры по удалению инородного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тела.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691" y="1963823"/>
            <a:ext cx="472534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Встать сбоку и немного сзади пострадавшего.</a:t>
            </a: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Придерживая пострадавшего одной рукой, другой наклонить его вперёд, вперёд, чтобы В случае смещения инородного тела оно попало в рот пострадавшего, а не опустилось ниже в дыхательные пути.</a:t>
            </a:r>
          </a:p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З. Нанести 5 резких ударов основанием своей ладони между лопатками пострадавшего. Проверять после каждого удара, не удалось ли устранить нарушение проходимости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37"/>
          <a:stretch/>
        </p:blipFill>
        <p:spPr bwMode="auto">
          <a:xfrm>
            <a:off x="4427984" y="1963823"/>
            <a:ext cx="4822393" cy="504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90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7836" y="1475085"/>
            <a:ext cx="5560289" cy="55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87025"/>
            <a:ext cx="46085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удалить инородное тело не удалось, необходимо продолжать попытки его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удаления, перемежая 5 ударов по спине и 5 надавливаний на живот.</a:t>
            </a:r>
          </a:p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пострадавший потерял сознание, необходимо начать сердечно-лёгочную реанимацию в объёме давления руками на грудину и искусственного дыхания. При этом следует следить за возможным появлением инородного тела во рту для того, чтобы своевременно удалить его.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6"/>
          <a:stretch/>
        </p:blipFill>
        <p:spPr bwMode="auto">
          <a:xfrm>
            <a:off x="4416357" y="666750"/>
            <a:ext cx="4763344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6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3040559" y="116632"/>
            <a:ext cx="3024336" cy="936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4400" b="1" i="1" dirty="0" smtClean="0">
                <a:solidFill>
                  <a:srgbClr val="152D4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Решите задачу</a:t>
            </a:r>
            <a:endParaRPr lang="en-US" sz="4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Image1"/>
          <p:cNvSpPr>
            <a:spLocks/>
          </p:cNvSpPr>
          <p:nvPr/>
        </p:nvSpPr>
        <p:spPr>
          <a:xfrm>
            <a:off x="107504" y="1268760"/>
            <a:ext cx="4608512" cy="496855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Calibri"/>
                <a:ea typeface="SimSun"/>
                <a:cs typeface="Arial"/>
              </a:rPr>
              <a:t>      Во время похода в лес группа из пяти человек, включая 12-летнего Максима, идет по тропе и решает немного укрепить свои навыки альпинизма. Максим, несмотря на предупреждения, решает забраться на пригорок. Во время восхождения он теряет равновесие и падает, ударившись рукой о камень. После падения он не может поднять руку и испытывает сильную боль. Группа осознает, что Максим может иметь перелом.</a:t>
            </a:r>
            <a:endParaRPr lang="ru-RU" sz="2400" dirty="0">
              <a:effectLst/>
              <a:latin typeface="Calibri"/>
              <a:ea typeface="SimSun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2885"/>
            <a:ext cx="3429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23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5656</TotalTime>
  <Words>1663</Words>
  <Application>Microsoft Office PowerPoint</Application>
  <PresentationFormat>Экран (4:3)</PresentationFormat>
  <Paragraphs>106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БЕЗОПАСНОСТИ В ЖИЗНИ ЧЕЛОВЕКА, ОБЩЕСТВА, ГОСУДАРСТВА</dc:title>
  <dc:creator>Анастасия</dc:creator>
  <cp:lastModifiedBy>Анастасия</cp:lastModifiedBy>
  <cp:revision>509</cp:revision>
  <dcterms:created xsi:type="dcterms:W3CDTF">2024-07-10T10:07:11Z</dcterms:created>
  <dcterms:modified xsi:type="dcterms:W3CDTF">2024-12-14T16:02:05Z</dcterms:modified>
</cp:coreProperties>
</file>